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notesMaster" Target="notesMasters/notesMaster1.xml" /><Relationship Id="rId33" Type="http://schemas.openxmlformats.org/officeDocument/2006/relationships/viewProps" Target="viewProps.xml" /><Relationship Id="rId32" Type="http://schemas.openxmlformats.org/officeDocument/2006/relationships/presProps" Target="presProps.xml" /><Relationship Id="rId1" Type="http://schemas.openxmlformats.org/officeDocument/2006/relationships/slideMaster" Target="slideMasters/slideMaster1.xml" /><Relationship Id="rId35" Type="http://schemas.openxmlformats.org/officeDocument/2006/relationships/tableStyles" Target="tableStyles.xml" /><Relationship Id="rId34"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3.xml.rels><?xml version="1.0" encoding="UTF-8"?><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4.xml.rels><?xml version="1.0" encoding="UTF-8"?><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5.xml.rels><?xml version="1.0" encoding="UTF-8"?><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6.xml.rels><?xml version="1.0" encoding="UTF-8"?><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7.xml.rels><?xml version="1.0" encoding="UTF-8"?><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8.xml.rels><?xml version="1.0" encoding="UTF-8"?><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9.xml.rels><?xml version="1.0" encoding="UTF-8"?><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20.xml.rels><?xml version="1.0" encoding="UTF-8"?><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1.xml.rels><?xml version="1.0" encoding="UTF-8"?><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2.xml.rels><?xml version="1.0" encoding="UTF-8"?><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3.xml.rels><?xml version="1.0" encoding="UTF-8"?><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4.xml.rels><?xml version="1.0" encoding="UTF-8"?><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5.xml.rels><?xml version="1.0" encoding="UTF-8"?><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Each layer represents a different level of biological organization. Regulation flows across layers but is not strictly linear - feedback loops and post-transcriptional control create complex layer-to-layer relationships. Single-layer measurements answer “what is present?” Multi-omics answers “what is active, regulated, and functional?”</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HER2 assessment across genomic (copy number), transcriptomic (mRNA), and proteomic (protein) layers in CPTAC pan-cancer analysis.</a:t>
            </a:r>
          </a:p>
          <a:p>
            <a:pPr lvl="0" indent="0" marL="0">
              <a:buNone/>
            </a:pPr>
          </a:p>
          <a:p>
            <a:pPr lvl="0" indent="0" marL="0">
              <a:buNone/>
            </a:pPr>
            <a:r>
              <a:rPr/>
              <a:t>Panel a: Histogram showing Spearman correlation distribution for 206 protein-mRNA pairs - most show modest correlation.</a:t>
            </a:r>
          </a:p>
          <a:p>
            <a:pPr lvl="0" indent="0" marL="0">
              <a:buNone/>
            </a:pPr>
          </a:p>
          <a:p>
            <a:pPr lvl="0" indent="0" marL="0">
              <a:buNone/>
            </a:pPr>
            <a:r>
              <a:rPr/>
              <a:t>Panel b: Crosstab showing HER2 classification by CNV, mRNA, and protein across 11 tumor types. Red highlighting shows ≥5% discordance. Breast (BRCA) and endometrial (UCEC) cancers subdivided by HER2 protein levels.</a:t>
            </a:r>
          </a:p>
          <a:p>
            <a:pPr lvl="0" indent="0" marL="0">
              <a:buNone/>
            </a:pPr>
          </a:p>
          <a:p>
            <a:pPr lvl="0" indent="0" marL="0">
              <a:buNone/>
            </a:pPr>
            <a:r>
              <a:rPr/>
              <a:t>Panel c: HER2 copy number vs protein level - amplified samples have higher protein but substantial variation exists.</a:t>
            </a:r>
          </a:p>
          <a:p>
            <a:pPr lvl="0" indent="0" marL="0">
              <a:buNone/>
            </a:pPr>
          </a:p>
          <a:p>
            <a:pPr lvl="0" indent="0" marL="0">
              <a:buNone/>
            </a:pPr>
            <a:r>
              <a:rPr/>
              <a:t>Panel d: HER2 mRNA vs protein correlation of only 0.53 across all tumors.</a:t>
            </a:r>
          </a:p>
          <a:p>
            <a:pPr lvl="0" indent="0" marL="0">
              <a:buNone/>
            </a:pPr>
          </a:p>
          <a:p>
            <a:pPr lvl="0" indent="0" marL="0">
              <a:buNone/>
            </a:pPr>
            <a:r>
              <a:rPr/>
              <a:t>Key insight: HER2 classification varies dramatically by layer. Samples HER2-positive by protein may be negative by RNA or CNV. For anti-HER2 therapy decisions, protein measurement is essential.</a:t>
            </a:r>
          </a:p>
          <a:p>
            <a:pPr lvl="0" indent="0" marL="0">
              <a:buNone/>
            </a:pPr>
          </a:p>
          <a:p>
            <a:pPr lvl="0" indent="0" marL="0">
              <a:buNone/>
            </a:pPr>
            <a:r>
              <a:rPr/>
              <a:t>Takeaway: Discordance across layers motivates multi-omics integration to capture the full regulatory cascade from DNA → RNA → protein. Post-transcriptional regulation and protein stability create layer-specific biology.</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Metabolomics captures the biochemical endpoint of cellular processes. Metabolites are closest to phenotype in the omics hierarchy. General technical route of metabolomics: sample collection and preparation, metabolite extraction, separation (chromatography), detection (mass spectrometry or NMR), data processing (peak detection, identification, quantification), and statistical analysis.</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Metabolites as regulatory molecules connecting omics layers. S-adenosylmethionine (SAM) drives DNA and histone methylation (epigenomics). Acetyl-CoA enables histone acetylation (epigenomics). Thiamine pyrophosphate (TPP) is involved in riboswitch activation (transcriptomics). SAM, lactate, and acetyl-CoA drive post-translational modifications of proteins (proteomics).</a:t>
            </a:r>
          </a:p>
          <a:p>
            <a:pPr lvl="0" indent="0" marL="0">
              <a:buNone/>
            </a:pPr>
          </a:p>
          <a:p>
            <a:pPr lvl="0" indent="0" marL="0">
              <a:buNone/>
            </a:pPr>
            <a:r>
              <a:rPr/>
              <a:t>Key insight: Metabolites are not just endpoints—they are regulatory signals that directly control gene expression and protein function.</a:t>
            </a:r>
          </a:p>
          <a:p>
            <a:pPr lvl="0" indent="0" marL="0">
              <a:buNone/>
            </a:pPr>
          </a:p>
          <a:p>
            <a:pPr lvl="0" indent="0" marL="0">
              <a:buNone/>
            </a:pPr>
            <a:r>
              <a:rPr/>
              <a:t>What metabolomics tells us: how metabolic state regulates epigenetics and protein function, phenotype-proximal biology (closer to observable disease than genomics), metabolic reprogramming in cancer and immune cells.</a:t>
            </a:r>
          </a:p>
          <a:p>
            <a:pPr lvl="0" indent="0" marL="0">
              <a:buNone/>
            </a:pPr>
          </a:p>
          <a:p>
            <a:pPr lvl="0" indent="0" marL="0">
              <a:buNone/>
            </a:pPr>
            <a:r>
              <a:rPr/>
              <a:t>Takeaway: Metabolomics reveals bidirectional regulation—metabolism shapes epigenetics and protein function, creating feedback loops across omics layers. This motivates integrative analysis to capture systems-level regulation.</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Left: Parallel multi-omics (matched samples) - Multiple omics measured on the same samples (e.g., tumor aliquots). Enables direct layer-to-layer correlation. Examples: TCGA (WES + RNA-seq + methylation + proteomics), CPTAC (genomics + proteomics), clinical trials with multi-omic profiling.</a:t>
            </a:r>
          </a:p>
          <a:p>
            <a:pPr lvl="0" indent="0" marL="0">
              <a:buNone/>
            </a:pPr>
          </a:p>
          <a:p>
            <a:pPr lvl="0" indent="0" marL="0">
              <a:buNone/>
            </a:pPr>
            <a:r>
              <a:rPr/>
              <a:t>Right: Joint profiling multi-omics - Multiple omics from the same cells or spatial locations. Requires specialized technologies. Examples: CITE-seq (scRNA + protein), 10X Multiome (scATAC + scRNA), spatial methods (Xenium/CODEX for RNA + protein, PacBio HiFi for DNA + methylation).</a:t>
            </a:r>
          </a:p>
          <a:p>
            <a:pPr lvl="0" indent="0" marL="0">
              <a:buNone/>
            </a:pPr>
          </a:p>
          <a:p>
            <a:pPr lvl="0" indent="0" marL="0">
              <a:buNone/>
            </a:pPr>
            <a:r>
              <a:rPr/>
              <a:t>Why this distinction matters: Different technologies enable different biological questions and require different integration approaches. Parallel studies can have batch effects between platforms but measure larger sample sizes. Joint profiling eliminates batch effects but is technically more challenging.</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Research workflow showing integrative multi-omics and machine learning approach for head and neck squamous cell carcinoma. Study integrated genomics, transcriptomics, and clinical data to improve prognosis prediction and identify treatment-relevant biomarkers.</a:t>
            </a:r>
          </a:p>
          <a:p>
            <a:pPr lvl="0" indent="0" marL="0">
              <a:buNone/>
            </a:pPr>
          </a:p>
          <a:p>
            <a:pPr lvl="0" indent="0" marL="0">
              <a:buNone/>
            </a:pPr>
            <a:r>
              <a:rPr/>
              <a:t>Key finding: Multi-omics integration provides better prognostic stratification than single-omics analysis. Machine learning models trained on integrated data showed improved prediction of first- and second-line treatment response. Integration reveals which genomic drivers are transcriptionally active and clinically consequential.</a:t>
            </a:r>
          </a:p>
          <a:p>
            <a:pPr lvl="0" indent="0" marL="0">
              <a:buNone/>
            </a:pPr>
          </a:p>
          <a:p>
            <a:pPr lvl="0" indent="0" marL="0">
              <a:buNone/>
            </a:pPr>
            <a:r>
              <a:rPr/>
              <a:t>Takeaway: Parallel multi-omics on matched samples enables direct integration across layers, revealing which molecular alterations drive phenotype and which are passenger events. This approach is powerful for biomarker discovery and patient stratification.</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Joint profiling eliminates batch effects and sample heterogeneity by measuring multiple omics from individual cells. This table shows representative technologies for different omics combinations. The field is rapidly evolving with new methods published regularly. Spatial multi-omics is an emerging area that maintains tissue architecture while measuring multiple modalities.</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Spatial omics of the breast tumor microenvironment. Background: Spatial omics has transformed understanding of breast TME, but clinical validation remains limited.</a:t>
            </a:r>
          </a:p>
          <a:p>
            <a:pPr lvl="0" indent="0" marL="0">
              <a:buNone/>
            </a:pPr>
          </a:p>
          <a:p>
            <a:pPr lvl="0" indent="0" marL="0">
              <a:buNone/>
            </a:pPr>
            <a:r>
              <a:rPr/>
              <a:t>Left panel: Throughput vs resolution tradeoff for different spatial technologies (transcriptomics, proteomics, multi-omics).</a:t>
            </a:r>
          </a:p>
          <a:p>
            <a:pPr lvl="0" indent="0" marL="0">
              <a:buNone/>
            </a:pPr>
          </a:p>
          <a:p>
            <a:pPr lvl="0" indent="0" marL="0">
              <a:buNone/>
            </a:pPr>
            <a:r>
              <a:rPr/>
              <a:t>Center panel: Schematic showing tumor organization - metabolic niches, immune ecosystem (ignored, inflamed, excluded tumor regions), clonal architecture, polyclonal metastases, blood vessels, and stroma ecosystem.</a:t>
            </a:r>
          </a:p>
          <a:p>
            <a:pPr lvl="0" indent="0" marL="0">
              <a:buNone/>
            </a:pPr>
          </a:p>
          <a:p>
            <a:pPr lvl="0" indent="0" marL="0">
              <a:buNone/>
            </a:pPr>
            <a:r>
              <a:rPr/>
              <a:t>Right panel: Heatmap showing method compatibility across clinical applications (early diagnosis, FFPE support, subcellular resolution, biomarker discovery).</a:t>
            </a:r>
          </a:p>
          <a:p>
            <a:pPr lvl="0" indent="0" marL="0">
              <a:buNone/>
            </a:pPr>
          </a:p>
          <a:p>
            <a:pPr lvl="0" indent="0" marL="0">
              <a:buNone/>
            </a:pPr>
            <a:r>
              <a:rPr/>
              <a:t>Main findings: Spatial multiomics uncovers how spatially organized immune and stromal niches influence tumor evolution and therapy response. Integration of transcriptomic, proteomic, metabolomic and epigenomic advances within a translational framework. Key technological and analytical gaps limit clinical implementation.</a:t>
            </a:r>
          </a:p>
          <a:p>
            <a:pPr lvl="0" indent="0" marL="0">
              <a:buNone/>
            </a:pPr>
          </a:p>
          <a:p>
            <a:pPr lvl="0" indent="0" marL="0">
              <a:buNone/>
            </a:pPr>
            <a:r>
              <a:rPr/>
              <a:t>Takeaway: Joint spatial profiling reveals how molecular layers interact within tissue architecture—biology that parallel bulk approaches cannot capture. Clinical promise includes predicting therapy response based on spatial organization, but technological barriers remain.</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Integrated spatial omics of metabolic reprogramming in pancreatic cancer. Study integrated spatial metabolomics with spatial transcriptomics and proteomics to map metabolic rewiring.</a:t>
            </a:r>
          </a:p>
          <a:p>
            <a:pPr lvl="0" indent="0" marL="0">
              <a:buNone/>
            </a:pPr>
          </a:p>
          <a:p>
            <a:pPr lvl="0" indent="0" marL="0">
              <a:buNone/>
            </a:pPr>
            <a:r>
              <a:rPr/>
              <a:t>Panel A: Spatial maps of metabolites (histidine, glutamine, asparagine, alanine, glycine, serine, proline, cystathionine) showing distinct distributions. UMAP plots and violin plots for key enzymes (GLUL, GLS, ASNSD1, GPT, GOT2, ALDH18A1, PYCR1, PRODH2, PSAT1, PSPH, SHMT2) showing expression in malignant vs normal vs stroma vs immune regions. Color gradients show mass intensity (blue=low, red=high) and gene expression levels.</a:t>
            </a:r>
          </a:p>
          <a:p>
            <a:pPr lvl="0" indent="0" marL="0">
              <a:buNone/>
            </a:pPr>
          </a:p>
          <a:p>
            <a:pPr lvl="0" indent="0" marL="0">
              <a:buNone/>
            </a:pPr>
            <a:r>
              <a:rPr/>
              <a:t>Panels B-F: Sequential metabolic pathways mapped spatially: - Arginine → ornithine (via ASL, ARG1) → citrulline (via OTC) - Ornithine → putrescine (via ODC1) → spermidine/spermine (via SRM, SMS) - Glutamate → ornithine (via OAT) - Proline → putrescine (via multiple steps) - N1-acetylspermidine formation (via SAT1, PAOX)</a:t>
            </a:r>
          </a:p>
          <a:p>
            <a:pPr lvl="0" indent="0" marL="0">
              <a:buNone/>
            </a:pPr>
          </a:p>
          <a:p>
            <a:pPr lvl="0" indent="0" marL="0">
              <a:buNone/>
            </a:pPr>
            <a:r>
              <a:rPr/>
              <a:t>Each panel shows spatial maps of metabolites and corresponding enzyme expression (spatial plots + UMAP plots), revealing compartmentalization between tumor, stroma, and immune regions.</a:t>
            </a:r>
          </a:p>
          <a:p>
            <a:pPr lvl="0" indent="0" marL="0">
              <a:buNone/>
            </a:pPr>
          </a:p>
          <a:p>
            <a:pPr lvl="0" indent="0" marL="0">
              <a:buNone/>
            </a:pPr>
            <a:r>
              <a:rPr/>
              <a:t>Key insight: Serine/glycine metabolism, glutamate-derived pathways, and polyamine synthesis show spatially distinct patterns. Enzyme expression corresponds to metabolite spatial distribution, revealing metabolic compartmentalization and tumor-stroma metabolic crosstalk.</a:t>
            </a:r>
          </a:p>
          <a:p>
            <a:pPr lvl="0" indent="0" marL="0">
              <a:buNone/>
            </a:pPr>
          </a:p>
          <a:p>
            <a:pPr lvl="0" indent="0" marL="0">
              <a:buNone/>
            </a:pPr>
            <a:r>
              <a:rPr/>
              <a:t>Takeaway: Spatial integration of metabolomics, transcriptomics, and proteomics maps metabolic reprogramming at cellular resolution. This identifies spatially restricted metabolic vulnerabilities for targeted therapy.</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Left panel: Individual omics types. Middle panel: Multi-omics integration showing within-layer relationships (nodes and edges within each plane) and cross-layer relationships (dashed lines between planes). Right panel: Two types of insights - Network (feature-focused integration connecting molecular features across layers) and Classification (sample-focused integration clustering samples based on multi-omics similarity).</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Multi-omics clustering and survival analysis of glioma patients. Panel A: Integrated clustering using mRNA, lncRNA, miRNA, methylation, mutations. Panel B: Clustering consistency across methods. Panel C: Consensus heatmap showing stability. Panel D: Kaplan-Meier survival curves showing significantly different outcomes between subtypes.</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Each omics layer captures one view of a connected biological system. Integration attempts to recover relationships between layers to understand how regulation flows from genome through proteome to phenotype. Integration serves two major purposes: mechanistic understanding (feature-focused) and patient classification (sample-focused).</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Panel a: Regulon activity heatmap showing TF programs distinguishing melanocytic, intermediate, mesenchymal states with DNA-binding motifs. Panel b: UMAP based on regulons separates intermediate state—regulatory programs define cell identity. Panel c: ATAC-seq validates predicted TF binding sites are accessible in corresponding states. This reveals the regulatory logic connecting epigenomics to transcriptomics.</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Meta-analysis answers: “Do genomic and transcriptomic analyses independently support this pathway?” Integrative analysis answers: “Which latent factors or regulatory networks explain coordinated variation across layers?”</a:t>
            </a:r>
          </a:p>
          <a:p>
            <a:pPr lvl="0" indent="0" marL="0">
              <a:buNone/>
            </a:pPr>
          </a:p>
          <a:p>
            <a:pPr lvl="0" indent="0" marL="0">
              <a:buNone/>
            </a:pPr>
            <a:r>
              <a:rPr/>
              <a:t>Why this matters: Integration can reveal cross-layer relationships invisible to separate analyses, but requires stronger assumptions and careful interpretation. Different methods suit different biological questions. Integration is not just stacking plots.</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These challenges will be central themes in upcoming speaker presentations. Each investigator addresses these issues differently based on their biological question and available data. Understanding these challenges prepares you to critically evaluate multi-omics methods and results.</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Example: HER2 protein positivity without RNA overexpression indicates post-transcriptional or protein stability mechanisms, creating distinct therapeutic vulnerabilities. Integration methods must distinguish biological discordance from technical noise. This is a feature, not a bug—the discordance tells us about regulatory mechanisms.</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Missing data is fundamental in multi-omics. Cost and sample limitations mean not all samples are profiled on all platforms. Low-abundance molecules drop out in a biology-dependent manner. Single-cell RNA-seq has high zero rates. Proteomics misses low-abundance proteins.</a:t>
            </a:r>
          </a:p>
          <a:p>
            <a:pPr lvl="0" indent="0" marL="0">
              <a:buNone/>
            </a:pPr>
          </a:p>
          <a:p>
            <a:pPr lvl="0" indent="0" marL="0">
              <a:buNone/>
            </a:pPr>
            <a:r>
              <a:rPr/>
              <a:t>Why this matters: Breaks correlation-based integration approaches. Requires careful imputation or missingness-aware models. Limits interpretation—is a feature absent or undetected? Upcoming speakers will discuss how they address missingness in their workflows.</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Questions to carry forward: How do we distinguish biological signal from technical noise across layers? When should we integrate vs analyze separately? How do we make multi-omics findings actionable in clinical settings? These questions will frame your engagement with upcoming speakers as they present their research approaches and findings.</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Genomics captures germline and somatic mutations, copy number alterations, and structural rearrangements. This is the “blueprint” layer. Study design showing DNA extraction from fresh vs FFPE samples, multiple library prep protocols, and sequencing platforms.</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TCGA pan-cancer mutation landscape showing recurrent driver mutations across cancer types. Panel a: Number of patients with mutations in different genes, colored by proportion of patients in each cancer type. Panel b: Breakdown of mutation types (point mutations, amplifications, etc.). Panel c: Hazard ratios for overall survival associated with individual gene mutations.</a:t>
            </a:r>
          </a:p>
          <a:p>
            <a:pPr lvl="0" indent="0" marL="0">
              <a:buNone/>
            </a:pPr>
          </a:p>
          <a:p>
            <a:pPr lvl="0" indent="0" marL="0">
              <a:buNone/>
            </a:pPr>
            <a:r>
              <a:rPr/>
              <a:t>Key insight: Genomics identifies recurrent driver alterations and reveals mutation mechanisms. What genomics tells us: cancer susceptibility, clonal evolution, targetable alterations. What it doesn’t tell us: whether mutated pathways are transcriptionally active, whether proteins are expressed, or how the regulatory environment shapes phenotype.</a:t>
            </a:r>
          </a:p>
          <a:p>
            <a:pPr lvl="0" indent="0" marL="0">
              <a:buNone/>
            </a:pPr>
          </a:p>
          <a:p>
            <a:pPr lvl="0" indent="0" marL="0">
              <a:buNone/>
            </a:pPr>
            <a:r>
              <a:rPr/>
              <a:t>Takeaway: Genomics defines potential—integration with other layers reveals realized biology.</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Epigenomics captures regulatory potential without altering DNA sequence. This layer determines which genes can be expressed. Figure shows DNA methylation assays, TF binding and histone modification assays, chromatin accessibility methods, and chromatin conformation techniques.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CpG island methylator phenotype (CIMP) in colorectal cancer. Panel A: Distinct features of MLH1-methylated vs unmethylated CIMP-high CRCs, showing different precursor lesions (SSA/P vs TSA), mutation profiles (BRAF vs KRAS), and MMR status. Panel B: Molecular pathogenetic model showing how different serrated precursor pathways lead to CIMP-high CRCs.</a:t>
            </a:r>
          </a:p>
          <a:p>
            <a:pPr lvl="0" indent="0" marL="0">
              <a:buNone/>
            </a:pPr>
          </a:p>
          <a:p>
            <a:pPr lvl="0" indent="0" marL="0">
              <a:buNone/>
            </a:pPr>
            <a:r>
              <a:rPr/>
              <a:t>Key insight: DNA methylation at CpG islands can silence tumor suppressors independently of mutation, defining distinct molecular and clinical subtypes. What epigenomics tells us: which genes are poised for expression vs silenced, cell identity and lineage commitment, regulatory mechanisms underlying phenotype.</a:t>
            </a:r>
          </a:p>
          <a:p>
            <a:pPr lvl="0" indent="0" marL="0">
              <a:buNone/>
            </a:pPr>
          </a:p>
          <a:p>
            <a:pPr lvl="0" indent="0" marL="0">
              <a:buNone/>
            </a:pPr>
            <a:r>
              <a:rPr/>
              <a:t>Takeaway: Epigenomics reveals regulatory potential—which parts of the genome are accessible and how TFs can act. Integration with transcriptomics distinguishes potential from realized activity.</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Transcriptomics captures which genes are actively being transcribed at the time of measurement. Workflows of bulk RNA-seq vs single-cell RNA-seq shown. Bulk provides population average across many cells. Single-cell reveals cell-level heterogeneity and rare populations.</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PAM50 breast cancer subtype classifications of cell lines (panel b) and primary tumors (panel a) for ER, PR, HER2 status. Expression-based classification identifies breast cancer subtypes (Luminal A, Luminal B, HER2-enriched, Basal-like) with distinct biology and clinical behavior, independent of receptor status alone.</a:t>
            </a:r>
          </a:p>
          <a:p>
            <a:pPr lvl="0" indent="0" marL="0">
              <a:buNone/>
            </a:pPr>
          </a:p>
          <a:p>
            <a:pPr lvl="0" indent="0" marL="0">
              <a:buNone/>
            </a:pPr>
            <a:r>
              <a:rPr/>
              <a:t>Key insight: Expression programs define molecular subtypes with therapeutic relevance. What transcriptomics tells us: active signaling pathways, cell states and heterogeneity, tumor microenvironment composition.</a:t>
            </a:r>
          </a:p>
          <a:p>
            <a:pPr lvl="0" indent="0" marL="0">
              <a:buNone/>
            </a:pPr>
          </a:p>
          <a:p>
            <a:pPr lvl="0" indent="0" marL="0">
              <a:buNone/>
            </a:pPr>
            <a:r>
              <a:rPr/>
              <a:t>Limitation: RNA abundance ≠ protein abundance ≠ activity. Post-transcriptional regulation and protein stability decouple mRNA from functional output.</a:t>
            </a:r>
          </a:p>
          <a:p>
            <a:pPr lvl="0" indent="0" marL="0">
              <a:buNone/>
            </a:pPr>
          </a:p>
          <a:p>
            <a:pPr lvl="0" indent="0" marL="0">
              <a:buNone/>
            </a:pPr>
            <a:r>
              <a:rPr/>
              <a:t>Takeaway: Transcriptomics captures gene expression programs but requires integration with proteomics to understand functional consequences.</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Proteomics measures the direct effectors of cellular function. Proteins are the functional molecules that carry out biological processes. Basic MS-based proteomics workflow showing sample prep, mass spectrometry analysis, and data processing. Figure also shows single-cell and spatial proteomics capabilities.</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9.xml" /><Relationship Id="rId3" Type="http://schemas.openxmlformats.org/officeDocument/2006/relationships/image" Target="../media/image9.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1.xml" /><Relationship Id="rId3" Type="http://schemas.openxmlformats.org/officeDocument/2006/relationships/image" Target="../media/image11.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12.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image13.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 Id="rId3" Type="http://schemas.openxmlformats.org/officeDocument/2006/relationships/image" Target="../media/image14.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 Id="rId3" Type="http://schemas.openxmlformats.org/officeDocument/2006/relationships/image" Target="../media/image15.jp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 Id="rId3" Type="http://schemas.openxmlformats.org/officeDocument/2006/relationships/image" Target="../media/image16.jp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8.xml" /><Relationship Id="rId3" Type="http://schemas.openxmlformats.org/officeDocument/2006/relationships/image" Target="../media/image1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9.xml" /><Relationship Id="rId3" Type="http://schemas.openxmlformats.org/officeDocument/2006/relationships/image" Target="../media/image18.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20.xml" /><Relationship Id="rId3" Type="http://schemas.openxmlformats.org/officeDocument/2006/relationships/image" Target="../media/image19.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5.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xml" /><Relationship Id="rId3" Type="http://schemas.openxmlformats.org/officeDocument/2006/relationships/image" Target="../media/image1.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2.xml" /><Relationship Id="rId3" Type="http://schemas.openxmlformats.org/officeDocument/2006/relationships/image" Target="../media/image2.jp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3.xml" /><Relationship Id="rId3" Type="http://schemas.openxmlformats.org/officeDocument/2006/relationships/image" Target="../media/image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4.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5.xml" /><Relationship Id="rId3" Type="http://schemas.openxmlformats.org/officeDocument/2006/relationships/image" Target="../media/image5.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6.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7.xml" /><Relationship Id="rId3" Type="http://schemas.openxmlformats.org/officeDocument/2006/relationships/image" Target="../media/image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Advances in Bioinformatics: Multi-Omics Integration</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Session 1: Foundations for Understanding Multi-Omics Research</a:t>
            </a:r>
            <a:br/>
            <a:br/>
            <a:r>
              <a:rPr/>
              <a:t>Bioinformatics Journal Club</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Transcriptomics: Expression-Based Subtypes</a:t>
            </a:r>
          </a:p>
        </p:txBody>
      </p:sp>
      <p:pic>
        <p:nvPicPr>
          <p:cNvPr descr="figures/pam50-breast-subtypes.png" id="0" name="Picture 1"/>
          <p:cNvPicPr>
            <a:picLocks noGrp="1" noChangeAspect="1"/>
          </p:cNvPicPr>
          <p:nvPr/>
        </p:nvPicPr>
        <p:blipFill>
          <a:blip r:embed="rId3"/>
          <a:stretch>
            <a:fillRect/>
          </a:stretch>
        </p:blipFill>
        <p:spPr bwMode="auto">
          <a:xfrm>
            <a:off x="3213100" y="1193800"/>
            <a:ext cx="2705100" cy="33909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Proteomics: The Functional Machinery</a:t>
            </a:r>
          </a:p>
        </p:txBody>
      </p:sp>
      <p:sp>
        <p:nvSpPr>
          <p:cNvPr id="3" name="Content Placeholder 2"/>
          <p:cNvSpPr>
            <a:spLocks noGrp="1"/>
          </p:cNvSpPr>
          <p:nvPr>
            <p:ph idx="1" sz="half"/>
          </p:nvPr>
        </p:nvSpPr>
        <p:spPr/>
        <p:txBody>
          <a:bodyPr/>
          <a:lstStyle/>
          <a:p>
            <a:pPr lvl="0" indent="0" marL="0">
              <a:buNone/>
            </a:pPr>
            <a:r>
              <a:rPr b="1"/>
              <a:t>What it measures:</a:t>
            </a:r>
            <a:r>
              <a:rPr/>
              <a:t> Protein abundance, modifications, and interactions</a:t>
            </a:r>
          </a:p>
          <a:p>
            <a:pPr lvl="0" indent="0" marL="0">
              <a:buNone/>
            </a:pPr>
            <a:r>
              <a:rPr b="1"/>
              <a:t>Common technologies:</a:t>
            </a:r>
          </a:p>
          <a:p>
            <a:pPr lvl="0"/>
            <a:r>
              <a:rPr/>
              <a:t>Mass spectrometry-based proteomics</a:t>
            </a:r>
          </a:p>
          <a:p>
            <a:pPr lvl="0"/>
            <a:r>
              <a:rPr/>
              <a:t>Antibody-based platforms (RPPA, CyTOF)</a:t>
            </a:r>
          </a:p>
        </p:txBody>
      </p:sp>
      <p:pic>
        <p:nvPicPr>
          <p:cNvPr descr="figures/proteomics-platforms.png" id="0" name="Picture 1"/>
          <p:cNvPicPr>
            <a:picLocks noGrp="1" noChangeAspect="1"/>
          </p:cNvPicPr>
          <p:nvPr/>
        </p:nvPicPr>
        <p:blipFill>
          <a:blip r:embed="rId3"/>
          <a:stretch>
            <a:fillRect/>
          </a:stretch>
        </p:blipFill>
        <p:spPr bwMode="auto">
          <a:xfrm>
            <a:off x="5067300" y="1193800"/>
            <a:ext cx="31877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Proteomics: Layer-to-Layer Discordance</a:t>
            </a:r>
          </a:p>
        </p:txBody>
      </p:sp>
      <p:pic>
        <p:nvPicPr>
          <p:cNvPr descr="figures/cptac-her2-multilayer.png" id="0" name="Picture 1"/>
          <p:cNvPicPr>
            <a:picLocks noGrp="1" noChangeAspect="1"/>
          </p:cNvPicPr>
          <p:nvPr/>
        </p:nvPicPr>
        <p:blipFill>
          <a:blip r:embed="rId3"/>
          <a:stretch>
            <a:fillRect/>
          </a:stretch>
        </p:blipFill>
        <p:spPr bwMode="auto">
          <a:xfrm>
            <a:off x="2540000" y="1193800"/>
            <a:ext cx="40767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Metabolomics: Biochemical Activity</a:t>
            </a:r>
          </a:p>
        </p:txBody>
      </p:sp>
      <p:sp>
        <p:nvSpPr>
          <p:cNvPr id="3" name="Content Placeholder 2"/>
          <p:cNvSpPr>
            <a:spLocks noGrp="1"/>
          </p:cNvSpPr>
          <p:nvPr>
            <p:ph idx="1" sz="half"/>
          </p:nvPr>
        </p:nvSpPr>
        <p:spPr/>
        <p:txBody>
          <a:bodyPr/>
          <a:lstStyle/>
          <a:p>
            <a:pPr lvl="0" indent="0" marL="0">
              <a:buNone/>
            </a:pPr>
            <a:r>
              <a:rPr b="1"/>
              <a:t>What it measures:</a:t>
            </a:r>
            <a:r>
              <a:rPr/>
              <a:t> Small molecules reflecting metabolic flux and enzymatic activity</a:t>
            </a:r>
          </a:p>
          <a:p>
            <a:pPr lvl="0" indent="0" marL="0">
              <a:buNone/>
            </a:pPr>
            <a:r>
              <a:rPr b="1"/>
              <a:t>Common technologies:</a:t>
            </a:r>
          </a:p>
          <a:p>
            <a:pPr lvl="0"/>
            <a:r>
              <a:rPr/>
              <a:t>LC-MS / GC-MS</a:t>
            </a:r>
          </a:p>
          <a:p>
            <a:pPr lvl="0"/>
            <a:r>
              <a:rPr/>
              <a:t>Targeted vs untargeted approaches</a:t>
            </a:r>
          </a:p>
          <a:p>
            <a:pPr lvl="0"/>
            <a:r>
              <a:rPr/>
              <a:t>NMR spectroscopy</a:t>
            </a:r>
          </a:p>
        </p:txBody>
      </p:sp>
      <p:pic>
        <p:nvPicPr>
          <p:cNvPr descr="figures/metabolomics-workflow.png" id="0" name="Picture 1"/>
          <p:cNvPicPr>
            <a:picLocks noGrp="1" noChangeAspect="1"/>
          </p:cNvPicPr>
          <p:nvPr/>
        </p:nvPicPr>
        <p:blipFill>
          <a:blip r:embed="rId3"/>
          <a:stretch>
            <a:fillRect/>
          </a:stretch>
        </p:blipFill>
        <p:spPr bwMode="auto">
          <a:xfrm>
            <a:off x="4648200" y="1549400"/>
            <a:ext cx="4038600" cy="26924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Metabolomics: Regulatory Connections</a:t>
            </a:r>
          </a:p>
        </p:txBody>
      </p:sp>
      <p:pic>
        <p:nvPicPr>
          <p:cNvPr descr="figures/metabolites-in-multiomes.png" id="0" name="Picture 1"/>
          <p:cNvPicPr>
            <a:picLocks noGrp="1" noChangeAspect="1"/>
          </p:cNvPicPr>
          <p:nvPr/>
        </p:nvPicPr>
        <p:blipFill>
          <a:blip r:embed="rId3"/>
          <a:stretch>
            <a:fillRect/>
          </a:stretch>
        </p:blipFill>
        <p:spPr bwMode="auto">
          <a:xfrm>
            <a:off x="2489200" y="1193800"/>
            <a:ext cx="41656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Two Multi-Omics Study Paradigms</a:t>
            </a:r>
          </a:p>
        </p:txBody>
      </p:sp>
      <p:pic>
        <p:nvPicPr>
          <p:cNvPr descr="figures/multiomics-paradigms.png" id="0" name="Picture 1"/>
          <p:cNvPicPr>
            <a:picLocks noGrp="1" noChangeAspect="1"/>
          </p:cNvPicPr>
          <p:nvPr/>
        </p:nvPicPr>
        <p:blipFill>
          <a:blip r:embed="rId3"/>
          <a:stretch>
            <a:fillRect/>
          </a:stretch>
        </p:blipFill>
        <p:spPr bwMode="auto">
          <a:xfrm>
            <a:off x="1993900" y="1193800"/>
            <a:ext cx="51689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Parallel Multi-Omics Study Example</a:t>
            </a:r>
          </a:p>
        </p:txBody>
      </p:sp>
      <p:pic>
        <p:nvPicPr>
          <p:cNvPr descr="figures/parallel-study-example-tcga.png" id="0" name="Picture 1"/>
          <p:cNvPicPr>
            <a:picLocks noGrp="1" noChangeAspect="1"/>
          </p:cNvPicPr>
          <p:nvPr/>
        </p:nvPicPr>
        <p:blipFill>
          <a:blip r:embed="rId3"/>
          <a:stretch>
            <a:fillRect/>
          </a:stretch>
        </p:blipFill>
        <p:spPr bwMode="auto">
          <a:xfrm>
            <a:off x="2197100" y="1193800"/>
            <a:ext cx="47625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Joint Profiling: Single-Cell Multi-Omics</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4114800"/>
                <a:gridCol w="4114800"/>
              </a:tblGrid>
              <a:tr h="0">
                <a:tc>
                  <a:txBody>
                    <a:bodyPr/>
                    <a:lstStyle/>
                    <a:p>
                      <a:pPr lvl="0" indent="0" marL="0">
                        <a:buNone/>
                      </a:pPr>
                      <a:r>
                        <a:rPr b="1"/>
                        <a:t>Omics Combination</a:t>
                      </a:r>
                    </a:p>
                  </a:txBody>
                  <a:tcPr/>
                </a:tc>
                <a:tc>
                  <a:txBody>
                    <a:bodyPr/>
                    <a:lstStyle/>
                    <a:p>
                      <a:pPr lvl="0" indent="0" marL="0">
                        <a:buNone/>
                      </a:pPr>
                      <a:r>
                        <a:rPr b="1"/>
                        <a:t>Technologies</a:t>
                      </a:r>
                    </a:p>
                  </a:txBody>
                  <a:tcPr/>
                </a:tc>
              </a:tr>
              <a:tr h="0">
                <a:tc>
                  <a:txBody>
                    <a:bodyPr/>
                    <a:lstStyle/>
                    <a:p>
                      <a:pPr lvl="0" indent="0" marL="0">
                        <a:buNone/>
                      </a:pPr>
                      <a:r>
                        <a:rPr/>
                        <a:t>Genome + Transcriptome</a:t>
                      </a:r>
                    </a:p>
                  </a:txBody>
                </a:tc>
                <a:tc>
                  <a:txBody>
                    <a:bodyPr/>
                    <a:lstStyle/>
                    <a:p>
                      <a:pPr lvl="0" indent="0" marL="0">
                        <a:buNone/>
                      </a:pPr>
                      <a:r>
                        <a:rPr/>
                        <a:t>G&amp;T-seq, TARGET-seq, sci-L3</a:t>
                      </a:r>
                    </a:p>
                  </a:txBody>
                </a:tc>
              </a:tr>
              <a:tr h="0">
                <a:tc>
                  <a:txBody>
                    <a:bodyPr/>
                    <a:lstStyle/>
                    <a:p>
                      <a:pPr lvl="0" indent="0" marL="0">
                        <a:buNone/>
                      </a:pPr>
                      <a:r>
                        <a:rPr/>
                        <a:t>Epigenome + Transcriptome</a:t>
                      </a:r>
                    </a:p>
                  </a:txBody>
                </a:tc>
                <a:tc>
                  <a:txBody>
                    <a:bodyPr/>
                    <a:lstStyle/>
                    <a:p>
                      <a:pPr lvl="0" indent="0" marL="0">
                        <a:buNone/>
                      </a:pPr>
                      <a:r>
                        <a:rPr/>
                        <a:t>sci-CAR, SNARE-seq, SHARE-seq</a:t>
                      </a:r>
                    </a:p>
                  </a:txBody>
                </a:tc>
              </a:tr>
              <a:tr h="0">
                <a:tc>
                  <a:txBody>
                    <a:bodyPr/>
                    <a:lstStyle/>
                    <a:p>
                      <a:pPr lvl="0" indent="0" marL="0">
                        <a:buNone/>
                      </a:pPr>
                      <a:r>
                        <a:rPr/>
                        <a:t>Transcriptome + Protein</a:t>
                      </a:r>
                    </a:p>
                  </a:txBody>
                </a:tc>
                <a:tc>
                  <a:txBody>
                    <a:bodyPr/>
                    <a:lstStyle/>
                    <a:p>
                      <a:pPr lvl="0" indent="0" marL="0">
                        <a:buNone/>
                      </a:pPr>
                      <a:r>
                        <a:rPr/>
                        <a:t>CITE-seq, REAP-seq, ASAP-seq</a:t>
                      </a:r>
                    </a:p>
                  </a:txBody>
                </a:tc>
              </a:tr>
              <a:tr h="0">
                <a:tc>
                  <a:txBody>
                    <a:bodyPr/>
                    <a:lstStyle/>
                    <a:p>
                      <a:pPr lvl="0" indent="0" marL="0">
                        <a:buNone/>
                      </a:pPr>
                      <a:r>
                        <a:rPr/>
                        <a:t>Triple Modality</a:t>
                      </a:r>
                    </a:p>
                  </a:txBody>
                </a:tc>
                <a:tc>
                  <a:txBody>
                    <a:bodyPr/>
                    <a:lstStyle/>
                    <a:p>
                      <a:pPr lvl="0" indent="0" marL="0">
                        <a:buNone/>
                      </a:pPr>
                      <a:r>
                        <a:rPr/>
                        <a:t>TEA-seq, DOGMA-seq</a:t>
                      </a:r>
                    </a:p>
                  </a:txBody>
                </a:tc>
              </a:tr>
            </a:tbl>
          </a:graphicData>
        </a:graphic>
      </p:graphicFrame>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Advantage:</a:t>
            </a:r>
            <a:r>
              <a:rPr/>
              <a:t> All measurements from the same cells</a:t>
            </a:r>
          </a:p>
          <a:p>
            <a:pPr lvl="0"/>
            <a:r>
              <a:rPr/>
              <a:t>Eliminates batch effects between modalities</a:t>
            </a:r>
          </a:p>
          <a:p>
            <a:pPr lvl="0"/>
            <a:r>
              <a:rPr/>
              <a:t>Reveals cell-level regulatory relationships</a:t>
            </a:r>
          </a:p>
          <a:p>
            <a:pPr lvl="0"/>
            <a:r>
              <a:rPr/>
              <a:t>Emerging: Spatial multi-omics maintains tissue architecture</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Joint Profiling: Spatial Multi-Omics</a:t>
            </a:r>
          </a:p>
        </p:txBody>
      </p:sp>
      <p:pic>
        <p:nvPicPr>
          <p:cNvPr descr="figures/multimodal-study-example.jpg" id="0" name="Picture 1"/>
          <p:cNvPicPr>
            <a:picLocks noGrp="1" noChangeAspect="1"/>
          </p:cNvPicPr>
          <p:nvPr/>
        </p:nvPicPr>
        <p:blipFill>
          <a:blip r:embed="rId3"/>
          <a:stretch>
            <a:fillRect/>
          </a:stretch>
        </p:blipFill>
        <p:spPr bwMode="auto">
          <a:xfrm>
            <a:off x="1524000" y="1193800"/>
            <a:ext cx="60833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Welcome to the Multi-Omics Integration Series</a:t>
            </a:r>
          </a:p>
        </p:txBody>
      </p:sp>
      <p:sp>
        <p:nvSpPr>
          <p:cNvPr id="3" name="Content Placeholder 2"/>
          <p:cNvSpPr>
            <a:spLocks noGrp="1"/>
          </p:cNvSpPr>
          <p:nvPr>
            <p:ph idx="1"/>
          </p:nvPr>
        </p:nvSpPr>
        <p:spPr/>
        <p:txBody>
          <a:bodyPr/>
          <a:lstStyle/>
          <a:p>
            <a:pPr lvl="0" indent="0" marL="0">
              <a:buNone/>
            </a:pPr>
            <a:r>
              <a:rPr/>
              <a:t>This foundational session will establish:</a:t>
            </a:r>
          </a:p>
          <a:p>
            <a:pPr lvl="0"/>
            <a:r>
              <a:rPr/>
              <a:t>What each omics layer measures and why it matters</a:t>
            </a:r>
          </a:p>
          <a:p>
            <a:pPr lvl="0"/>
            <a:r>
              <a:rPr/>
              <a:t>Study design frameworks: parallel vs joint profiling</a:t>
            </a:r>
          </a:p>
          <a:p>
            <a:pPr lvl="0"/>
            <a:r>
              <a:rPr/>
              <a:t>Analytical paradigms: sample-focused vs feature-focused</a:t>
            </a:r>
          </a:p>
          <a:p>
            <a:pPr lvl="0"/>
            <a:r>
              <a:rPr/>
              <a:t>Key challenges facing the field</a:t>
            </a:r>
          </a:p>
          <a:p>
            <a:pPr lvl="0" indent="0" marL="0">
              <a:buNone/>
            </a:pPr>
            <a:r>
              <a:rPr b="1"/>
              <a:t>Goal:</a:t>
            </a:r>
            <a:r>
              <a:rPr/>
              <a:t> Prepare you to critically engage with upcoming speaker presentations.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Joint Profiling: Spatial Metabolomics</a:t>
            </a:r>
          </a:p>
        </p:txBody>
      </p:sp>
      <p:pic>
        <p:nvPicPr>
          <p:cNvPr descr="figures/multimodal-pancreatic-cancer.jpg" id="0" name="Picture 1"/>
          <p:cNvPicPr>
            <a:picLocks noGrp="1" noChangeAspect="1"/>
          </p:cNvPicPr>
          <p:nvPr/>
        </p:nvPicPr>
        <p:blipFill>
          <a:blip r:embed="rId3"/>
          <a:stretch>
            <a:fillRect/>
          </a:stretch>
        </p:blipFill>
        <p:spPr bwMode="auto">
          <a:xfrm>
            <a:off x="2882900" y="1193800"/>
            <a:ext cx="33782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Two Analytical Paradigms</a:t>
            </a:r>
          </a:p>
        </p:txBody>
      </p:sp>
      <p:pic>
        <p:nvPicPr>
          <p:cNvPr descr="figures/integration-approaches.png" id="0" name="Picture 1"/>
          <p:cNvPicPr>
            <a:picLocks noGrp="1" noChangeAspect="1"/>
          </p:cNvPicPr>
          <p:nvPr/>
        </p:nvPicPr>
        <p:blipFill>
          <a:blip r:embed="rId3"/>
          <a:stretch>
            <a:fillRect/>
          </a:stretch>
        </p:blipFill>
        <p:spPr bwMode="auto">
          <a:xfrm>
            <a:off x="457200" y="1524000"/>
            <a:ext cx="4038600" cy="27305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Sample-Focused:</a:t>
            </a:r>
            <a:r>
              <a:rPr/>
              <a:t> - Groups patients into subtypes - Predicts clinical outcomes - Identifies biomarkers</a:t>
            </a:r>
          </a:p>
          <a:p>
            <a:pPr lvl="0" indent="0" marL="0">
              <a:buNone/>
            </a:pPr>
            <a:r>
              <a:rPr b="1"/>
              <a:t>Feature-Focused:</a:t>
            </a:r>
            <a:r>
              <a:rPr/>
              <a:t> - Infers regulatory mechanisms - Builds molecular networks - Reveals causal relationships</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Sample-Focused: Molecular Subtyping</a:t>
            </a:r>
          </a:p>
        </p:txBody>
      </p:sp>
      <p:pic>
        <p:nvPicPr>
          <p:cNvPr descr="figures/sample-focused-clustering.png" id="0" name="Picture 1"/>
          <p:cNvPicPr>
            <a:picLocks noGrp="1" noChangeAspect="1"/>
          </p:cNvPicPr>
          <p:nvPr/>
        </p:nvPicPr>
        <p:blipFill>
          <a:blip r:embed="rId3"/>
          <a:stretch>
            <a:fillRect/>
          </a:stretch>
        </p:blipFill>
        <p:spPr bwMode="auto">
          <a:xfrm>
            <a:off x="901700" y="1193800"/>
            <a:ext cx="3136900" cy="33909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Approach:</a:t>
            </a:r>
            <a:r>
              <a:rPr/>
              <a:t> Consensus clustering across omics layers</a:t>
            </a:r>
          </a:p>
          <a:p>
            <a:pPr lvl="0" indent="0" marL="0">
              <a:buNone/>
            </a:pPr>
            <a:r>
              <a:rPr b="1"/>
              <a:t>Key findings:</a:t>
            </a:r>
            <a:r>
              <a:rPr/>
              <a:t> - Three glioma subtypes identified - Distinct molecular signatures - Significant survival differences</a:t>
            </a:r>
          </a:p>
          <a:p>
            <a:pPr lvl="0" indent="0" marL="0">
              <a:buNone/>
            </a:pPr>
            <a:r>
              <a:rPr b="1"/>
              <a:t>Takeaway:</a:t>
            </a:r>
            <a:r>
              <a:rPr/>
              <a:t> Sample integration identifies clinically actionable patient subtypes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Feature-Focused: Regulatory Networks</a:t>
            </a:r>
          </a:p>
        </p:txBody>
      </p:sp>
      <p:pic>
        <p:nvPicPr>
          <p:cNvPr descr="figures/scenic-melanoma-regulatory-network.png" id="0" name="Picture 1"/>
          <p:cNvPicPr>
            <a:picLocks noGrp="1" noChangeAspect="1"/>
          </p:cNvPicPr>
          <p:nvPr/>
        </p:nvPicPr>
        <p:blipFill>
          <a:blip r:embed="rId3"/>
          <a:stretch>
            <a:fillRect/>
          </a:stretch>
        </p:blipFill>
        <p:spPr bwMode="auto">
          <a:xfrm>
            <a:off x="850900" y="1193800"/>
            <a:ext cx="3251200" cy="33909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Approach:</a:t>
            </a:r>
            <a:r>
              <a:rPr/>
              <a:t> SCENIC integrates scRNA-seq with TF motifs and ATAC-seq</a:t>
            </a:r>
          </a:p>
          <a:p>
            <a:pPr lvl="0" indent="0" marL="0">
              <a:buNone/>
            </a:pPr>
            <a:r>
              <a:rPr b="1"/>
              <a:t>Key findings:</a:t>
            </a:r>
            <a:r>
              <a:rPr/>
              <a:t> - TF programs define cell states - Chromatin accessibility validates predictions - Reveals melanoma phenotype switching mechanisms</a:t>
            </a:r>
          </a:p>
          <a:p>
            <a:pPr lvl="0" indent="0" marL="0">
              <a:buNone/>
            </a:pPr>
            <a:r>
              <a:rPr b="1"/>
              <a:t>Takeaway:</a:t>
            </a:r>
            <a:r>
              <a:rPr/>
              <a:t> Feature integration identifies regulatory logic across layers</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Integrative vs Meta-Analysis</a:t>
            </a:r>
          </a:p>
        </p:txBody>
      </p:sp>
      <p:sp>
        <p:nvSpPr>
          <p:cNvPr id="3" name="Content Placeholder 2"/>
          <p:cNvSpPr>
            <a:spLocks noGrp="1"/>
          </p:cNvSpPr>
          <p:nvPr>
            <p:ph idx="1"/>
          </p:nvPr>
        </p:nvSpPr>
        <p:spPr/>
        <p:txBody>
          <a:bodyPr/>
          <a:lstStyle/>
          <a:p>
            <a:pPr lvl="0" indent="0" marL="0">
              <a:buNone/>
            </a:pPr>
            <a:r>
              <a:rPr b="1"/>
              <a:t>Meta-analysis:</a:t>
            </a:r>
          </a:p>
          <a:p>
            <a:pPr lvl="0"/>
            <a:r>
              <a:rPr/>
              <a:t>Analyze each layer independently</a:t>
            </a:r>
          </a:p>
          <a:p>
            <a:pPr lvl="0"/>
            <a:r>
              <a:rPr/>
              <a:t>Combine results post-analysis</a:t>
            </a:r>
          </a:p>
          <a:p>
            <a:pPr lvl="0"/>
            <a:r>
              <a:rPr/>
              <a:t>Example: pathway enrichment overlap</a:t>
            </a:r>
          </a:p>
          <a:p>
            <a:pPr lvl="0" indent="0" marL="0">
              <a:buNone/>
            </a:pPr>
            <a:r>
              <a:rPr b="1"/>
              <a:t>Integrative analysis:</a:t>
            </a:r>
          </a:p>
          <a:p>
            <a:pPr lvl="0"/>
            <a:r>
              <a:rPr/>
              <a:t>Joint statistical modeling across layers</a:t>
            </a:r>
          </a:p>
          <a:p>
            <a:pPr lvl="0"/>
            <a:r>
              <a:rPr/>
              <a:t>Leverages cross-layer structure</a:t>
            </a:r>
          </a:p>
          <a:p>
            <a:pPr lvl="0"/>
            <a:r>
              <a:rPr/>
              <a:t>Example: latent factor models</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Key Challenges in Multi-Omics</a:t>
            </a:r>
          </a:p>
        </p:txBody>
      </p:sp>
      <p:sp>
        <p:nvSpPr>
          <p:cNvPr id="3" name="Content Placeholder 2"/>
          <p:cNvSpPr>
            <a:spLocks noGrp="1"/>
          </p:cNvSpPr>
          <p:nvPr>
            <p:ph idx="1"/>
          </p:nvPr>
        </p:nvSpPr>
        <p:spPr/>
        <p:txBody>
          <a:bodyPr/>
          <a:lstStyle/>
          <a:p>
            <a:pPr lvl="0"/>
            <a:r>
              <a:rPr b="1"/>
              <a:t>Discordance across layers</a:t>
            </a:r>
            <a:r>
              <a:rPr/>
              <a:t> is often biological signal, not noise</a:t>
            </a:r>
          </a:p>
          <a:p>
            <a:pPr lvl="0"/>
            <a:r>
              <a:rPr b="1"/>
              <a:t>Missing data</a:t>
            </a:r>
            <a:r>
              <a:rPr/>
              <a:t> differs by platform and layer</a:t>
            </a:r>
          </a:p>
          <a:p>
            <a:pPr lvl="0"/>
            <a:r>
              <a:rPr b="1"/>
              <a:t>Batch effects</a:t>
            </a:r>
            <a:r>
              <a:rPr/>
              <a:t> vary across technologies</a:t>
            </a:r>
          </a:p>
          <a:p>
            <a:pPr lvl="0"/>
            <a:r>
              <a:rPr b="1"/>
              <a:t>Interpretability</a:t>
            </a:r>
            <a:r>
              <a:rPr/>
              <a:t> vs model complexity tradeoffs</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Challenge: Layer-to-Layer Discordance</a:t>
            </a:r>
          </a:p>
        </p:txBody>
      </p:sp>
      <p:sp>
        <p:nvSpPr>
          <p:cNvPr id="3" name="Content Placeholder 2"/>
          <p:cNvSpPr>
            <a:spLocks noGrp="1"/>
          </p:cNvSpPr>
          <p:nvPr>
            <p:ph idx="1"/>
          </p:nvPr>
        </p:nvSpPr>
        <p:spPr/>
        <p:txBody>
          <a:bodyPr/>
          <a:lstStyle/>
          <a:p>
            <a:pPr lvl="0" indent="0" marL="0">
              <a:buNone/>
            </a:pPr>
            <a:r>
              <a:rPr b="1"/>
              <a:t>Common observations:</a:t>
            </a:r>
          </a:p>
          <a:p>
            <a:pPr lvl="0"/>
            <a:r>
              <a:rPr/>
              <a:t>RNA–protein correlation often modest (ρ ~ 0.4–0.6)</a:t>
            </a:r>
          </a:p>
          <a:p>
            <a:pPr lvl="0"/>
            <a:r>
              <a:rPr/>
              <a:t>Open chromatin without expression</a:t>
            </a:r>
          </a:p>
          <a:p>
            <a:pPr lvl="0"/>
            <a:r>
              <a:rPr/>
              <a:t>Metabolic changes without transcriptional shifts</a:t>
            </a:r>
          </a:p>
          <a:p>
            <a:pPr lvl="0" indent="0" marL="1270000">
              <a:buNone/>
            </a:pPr>
            <a:r>
              <a:rPr sz="2000"/>
              <a:t>Disagreement across layers often reveals post-transcriptional regulation, protein stability, and metabolic control.</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Challenge: Missing Data</a:t>
            </a:r>
          </a:p>
        </p:txBody>
      </p:sp>
      <p:sp>
        <p:nvSpPr>
          <p:cNvPr id="3" name="Content Placeholder 2"/>
          <p:cNvSpPr>
            <a:spLocks noGrp="1"/>
          </p:cNvSpPr>
          <p:nvPr>
            <p:ph idx="1"/>
          </p:nvPr>
        </p:nvSpPr>
        <p:spPr/>
        <p:txBody>
          <a:bodyPr/>
          <a:lstStyle/>
          <a:p>
            <a:pPr lvl="0" indent="0" marL="0">
              <a:buNone/>
            </a:pPr>
            <a:r>
              <a:rPr b="1"/>
              <a:t>Types:</a:t>
            </a:r>
          </a:p>
          <a:p>
            <a:pPr lvl="0"/>
            <a:r>
              <a:rPr/>
              <a:t>Missing by design (not all samples on all platforms)</a:t>
            </a:r>
          </a:p>
          <a:p>
            <a:pPr lvl="0"/>
            <a:r>
              <a:rPr/>
              <a:t>Missing not at random (low-abundance dropout)</a:t>
            </a:r>
          </a:p>
          <a:p>
            <a:pPr lvl="0"/>
            <a:r>
              <a:rPr/>
              <a:t>Platform-specific (scRNA-seq zeros, proteomics detection limits)</a:t>
            </a:r>
          </a:p>
          <a:p>
            <a:pPr lvl="0" indent="0" marL="0">
              <a:buNone/>
            </a:pPr>
            <a:r>
              <a:rPr b="1"/>
              <a:t>Impact:</a:t>
            </a:r>
            <a:r>
              <a:rPr/>
              <a:t> Breaks naïve integration, requires careful modeling</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Upcoming Sessions</a:t>
            </a:r>
          </a:p>
        </p:txBody>
      </p:sp>
      <p:sp>
        <p:nvSpPr>
          <p:cNvPr id="3" name="Content Placeholder 2"/>
          <p:cNvSpPr>
            <a:spLocks noGrp="1"/>
          </p:cNvSpPr>
          <p:nvPr>
            <p:ph idx="1"/>
          </p:nvPr>
        </p:nvSpPr>
        <p:spPr/>
        <p:txBody>
          <a:bodyPr/>
          <a:lstStyle/>
          <a:p>
            <a:pPr lvl="0" indent="0" marL="0">
              <a:buNone/>
            </a:pPr>
            <a:r>
              <a:rPr b="1"/>
              <a:t>What we’ve established:</a:t>
            </a:r>
          </a:p>
          <a:p>
            <a:pPr lvl="0"/>
            <a:r>
              <a:rPr/>
              <a:t>Each omics layer provides a distinct biological view</a:t>
            </a:r>
          </a:p>
          <a:p>
            <a:pPr lvl="0"/>
            <a:r>
              <a:rPr/>
              <a:t>Study design (parallel vs joint) shapes questions and methods</a:t>
            </a:r>
          </a:p>
          <a:p>
            <a:pPr lvl="0"/>
            <a:r>
              <a:rPr/>
              <a:t>Analysis paradigm (sample vs feature-focused) serves different goals</a:t>
            </a:r>
          </a:p>
          <a:p>
            <a:pPr lvl="0"/>
            <a:r>
              <a:rPr/>
              <a:t>Challenges are inherent to multi-omics biology</a:t>
            </a:r>
          </a:p>
          <a:p>
            <a:pPr lvl="0" indent="0" marL="0">
              <a:buNone/>
            </a:pPr>
            <a:r>
              <a:rPr b="1"/>
              <a:t>Looking ahead:</a:t>
            </a:r>
          </a:p>
          <a:p>
            <a:pPr lvl="0" indent="0" marL="0">
              <a:buNone/>
            </a:pPr>
            <a:r>
              <a:rPr/>
              <a:t>UF and external researchers will present methods addressing these challenges in cancer, immunology, and spatial biology contexts.</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Questions and Discussion</a:t>
            </a:r>
          </a:p>
        </p:txBody>
      </p:sp>
      <p:sp>
        <p:nvSpPr>
          <p:cNvPr id="3" name="Content Placeholder 2"/>
          <p:cNvSpPr>
            <a:spLocks noGrp="1"/>
          </p:cNvSpPr>
          <p:nvPr>
            <p:ph idx="1"/>
          </p:nvPr>
        </p:nvSpPr>
        <p:spPr/>
        <p:txBody>
          <a:bodyPr/>
          <a:lstStyle/>
          <a:p>
            <a:pPr lvl="0" indent="0" marL="0">
              <a:buNone/>
            </a:pPr>
            <a:r>
              <a:rPr/>
              <a:t>What questions do you have about multi-omics concepts, study designs, or analytical approaches?</a:t>
            </a:r>
          </a:p>
          <a:p>
            <a:pPr lvl="0" indent="0" marL="0">
              <a:buNone/>
            </a:pPr>
            <a:r>
              <a:rPr/>
              <a:t>What multi-omics applications are most relevant to your research?</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Multi-Layered Biology of Cells</a:t>
            </a:r>
          </a:p>
        </p:txBody>
      </p:sp>
      <p:pic>
        <p:nvPicPr>
          <p:cNvPr descr="figures/central-dogma-multilayer.png" id="0" name="Picture 1"/>
          <p:cNvPicPr>
            <a:picLocks noGrp="1" noChangeAspect="1"/>
          </p:cNvPicPr>
          <p:nvPr/>
        </p:nvPicPr>
        <p:blipFill>
          <a:blip r:embed="rId3"/>
          <a:stretch>
            <a:fillRect/>
          </a:stretch>
        </p:blipFill>
        <p:spPr bwMode="auto">
          <a:xfrm>
            <a:off x="457200" y="1689100"/>
            <a:ext cx="4038600" cy="24003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Genome → Epigenome → Transcriptome → Proteome → Metabolome</a:t>
            </a:r>
          </a:p>
          <a:p>
            <a:pPr lvl="0"/>
            <a:r>
              <a:rPr/>
              <a:t>Each layer captures different biological information</a:t>
            </a:r>
          </a:p>
          <a:p>
            <a:pPr lvl="0"/>
            <a:r>
              <a:rPr/>
              <a:t>Regulation flows across layers</a:t>
            </a:r>
          </a:p>
          <a:p>
            <a:pPr lvl="0"/>
            <a:r>
              <a:rPr/>
              <a:t>Feedback loops create complexity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Is Multi-Omics Integration?</a:t>
            </a:r>
          </a:p>
        </p:txBody>
      </p:sp>
      <p:pic>
        <p:nvPicPr>
          <p:cNvPr descr="figures/multi-omics-overview.jpg" id="0" name="Picture 1"/>
          <p:cNvPicPr>
            <a:picLocks noGrp="1" noChangeAspect="1"/>
          </p:cNvPicPr>
          <p:nvPr/>
        </p:nvPicPr>
        <p:blipFill>
          <a:blip r:embed="rId3"/>
          <a:stretch>
            <a:fillRect/>
          </a:stretch>
        </p:blipFill>
        <p:spPr bwMode="auto">
          <a:xfrm>
            <a:off x="457200" y="1866900"/>
            <a:ext cx="4038600" cy="20447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b="1"/>
              <a:t>Multi-omics integration</a:t>
            </a:r>
            <a:r>
              <a:rPr/>
              <a:t> combines measurements from multiple molecular layers to:</a:t>
            </a:r>
          </a:p>
          <a:p>
            <a:pPr lvl="0"/>
            <a:r>
              <a:rPr/>
              <a:t>Reveal regulatory relationships</a:t>
            </a:r>
          </a:p>
          <a:p>
            <a:pPr lvl="0"/>
            <a:r>
              <a:rPr/>
              <a:t>Uncover disease mechanisms</a:t>
            </a:r>
          </a:p>
          <a:p>
            <a:pPr lvl="0"/>
            <a:r>
              <a:rPr/>
              <a:t>Classify molecular subtypes</a:t>
            </a:r>
          </a:p>
          <a:p>
            <a:pPr lvl="0"/>
            <a:r>
              <a:rPr/>
              <a:t>Predict clinical outcomes</a:t>
            </a:r>
          </a:p>
          <a:p>
            <a:pPr lvl="0" indent="0" marL="0">
              <a:buNone/>
            </a:pPr>
            <a:r>
              <a:rPr/>
              <a:t>All invisible to single-layer analysis.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Genomics: The Blueprint</a:t>
            </a:r>
          </a:p>
        </p:txBody>
      </p:sp>
      <p:sp>
        <p:nvSpPr>
          <p:cNvPr id="3" name="Content Placeholder 2"/>
          <p:cNvSpPr>
            <a:spLocks noGrp="1"/>
          </p:cNvSpPr>
          <p:nvPr>
            <p:ph idx="1" sz="half"/>
          </p:nvPr>
        </p:nvSpPr>
        <p:spPr/>
        <p:txBody>
          <a:bodyPr/>
          <a:lstStyle/>
          <a:p>
            <a:pPr lvl="0" indent="0" marL="0">
              <a:buNone/>
            </a:pPr>
            <a:r>
              <a:rPr b="1"/>
              <a:t>What it measures:</a:t>
            </a:r>
            <a:r>
              <a:rPr/>
              <a:t> DNA sequence variation</a:t>
            </a:r>
          </a:p>
          <a:p>
            <a:pPr lvl="0" indent="0" marL="0">
              <a:buNone/>
            </a:pPr>
            <a:r>
              <a:rPr b="1"/>
              <a:t>Common technologies:</a:t>
            </a:r>
          </a:p>
          <a:p>
            <a:pPr lvl="0"/>
            <a:r>
              <a:rPr/>
              <a:t>Whole-genome sequencing (WGS)</a:t>
            </a:r>
          </a:p>
          <a:p>
            <a:pPr lvl="0"/>
            <a:r>
              <a:rPr/>
              <a:t>Whole-exome sequencing (WES)</a:t>
            </a:r>
          </a:p>
          <a:p>
            <a:pPr lvl="0"/>
            <a:r>
              <a:rPr/>
              <a:t>Targeted panels</a:t>
            </a:r>
          </a:p>
        </p:txBody>
      </p:sp>
      <p:pic>
        <p:nvPicPr>
          <p:cNvPr descr="figures/genomics-technologies.png" id="0" name="Picture 1"/>
          <p:cNvPicPr>
            <a:picLocks noGrp="1" noChangeAspect="1"/>
          </p:cNvPicPr>
          <p:nvPr/>
        </p:nvPicPr>
        <p:blipFill>
          <a:blip r:embed="rId3"/>
          <a:stretch>
            <a:fillRect/>
          </a:stretch>
        </p:blipFill>
        <p:spPr bwMode="auto">
          <a:xfrm>
            <a:off x="4648200" y="1574800"/>
            <a:ext cx="4038600" cy="26289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Genomics: Mapping Drivers Across Cancers</a:t>
            </a:r>
          </a:p>
        </p:txBody>
      </p:sp>
      <p:pic>
        <p:nvPicPr>
          <p:cNvPr descr="figures/tcga-mutation-landscape.png" id="0" name="Picture 1"/>
          <p:cNvPicPr>
            <a:picLocks noGrp="1" noChangeAspect="1"/>
          </p:cNvPicPr>
          <p:nvPr/>
        </p:nvPicPr>
        <p:blipFill>
          <a:blip r:embed="rId3"/>
          <a:stretch>
            <a:fillRect/>
          </a:stretch>
        </p:blipFill>
        <p:spPr bwMode="auto">
          <a:xfrm>
            <a:off x="2298700" y="1193800"/>
            <a:ext cx="4533900" cy="33909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Epigenomics: The Regulatory Layer</a:t>
            </a:r>
          </a:p>
        </p:txBody>
      </p:sp>
      <p:sp>
        <p:nvSpPr>
          <p:cNvPr id="3" name="Content Placeholder 2"/>
          <p:cNvSpPr>
            <a:spLocks noGrp="1"/>
          </p:cNvSpPr>
          <p:nvPr>
            <p:ph idx="1" sz="half"/>
          </p:nvPr>
        </p:nvSpPr>
        <p:spPr/>
        <p:txBody>
          <a:bodyPr/>
          <a:lstStyle/>
          <a:p>
            <a:pPr lvl="0" indent="0" marL="0">
              <a:buNone/>
            </a:pPr>
            <a:r>
              <a:rPr b="1"/>
              <a:t>What it measures:</a:t>
            </a:r>
            <a:r>
              <a:rPr/>
              <a:t> Chromatin state and DNA modifications controlling gene accessibility</a:t>
            </a:r>
          </a:p>
          <a:p>
            <a:pPr lvl="0" indent="0" marL="0">
              <a:buNone/>
            </a:pPr>
            <a:r>
              <a:rPr b="1"/>
              <a:t>Common technologies:</a:t>
            </a:r>
          </a:p>
          <a:p>
            <a:pPr lvl="0"/>
            <a:r>
              <a:rPr/>
              <a:t>ATAC-seq (chromatin accessibility)</a:t>
            </a:r>
          </a:p>
          <a:p>
            <a:pPr lvl="0"/>
            <a:r>
              <a:rPr/>
              <a:t>ChIP-seq / CUT&amp;RUN (TF binding, histone marks)</a:t>
            </a:r>
          </a:p>
          <a:p>
            <a:pPr lvl="0"/>
            <a:r>
              <a:rPr/>
              <a:t>Bisulfite sequencing (DNA methylation)</a:t>
            </a:r>
          </a:p>
        </p:txBody>
      </p:sp>
      <p:pic>
        <p:nvPicPr>
          <p:cNvPr descr="figures/epigenomics-assays.png" id="0" name="Picture 1"/>
          <p:cNvPicPr>
            <a:picLocks noGrp="1" noChangeAspect="1"/>
          </p:cNvPicPr>
          <p:nvPr/>
        </p:nvPicPr>
        <p:blipFill>
          <a:blip r:embed="rId3"/>
          <a:stretch>
            <a:fillRect/>
          </a:stretch>
        </p:blipFill>
        <p:spPr bwMode="auto">
          <a:xfrm>
            <a:off x="4686300" y="1193800"/>
            <a:ext cx="3949700" cy="33909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Epigenomics: Methylation-Driven Cancer Subtypes</a:t>
            </a:r>
          </a:p>
        </p:txBody>
      </p:sp>
      <p:pic>
        <p:nvPicPr>
          <p:cNvPr descr="figures/cimp-colorectal.png" id="0" name="Picture 1"/>
          <p:cNvPicPr>
            <a:picLocks noGrp="1" noChangeAspect="1"/>
          </p:cNvPicPr>
          <p:nvPr/>
        </p:nvPicPr>
        <p:blipFill>
          <a:blip r:embed="rId3"/>
          <a:stretch>
            <a:fillRect/>
          </a:stretch>
        </p:blipFill>
        <p:spPr bwMode="auto">
          <a:xfrm>
            <a:off x="3149600" y="1193800"/>
            <a:ext cx="28448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Transcriptomics: Active Gene Expression</a:t>
            </a:r>
          </a:p>
        </p:txBody>
      </p:sp>
      <p:sp>
        <p:nvSpPr>
          <p:cNvPr id="3" name="Content Placeholder 2"/>
          <p:cNvSpPr>
            <a:spLocks noGrp="1"/>
          </p:cNvSpPr>
          <p:nvPr>
            <p:ph idx="1" sz="half"/>
          </p:nvPr>
        </p:nvSpPr>
        <p:spPr/>
        <p:txBody>
          <a:bodyPr/>
          <a:lstStyle/>
          <a:p>
            <a:pPr lvl="0" indent="0" marL="0">
              <a:buNone/>
            </a:pPr>
            <a:r>
              <a:rPr b="1"/>
              <a:t>What it measures:</a:t>
            </a:r>
            <a:r>
              <a:rPr/>
              <a:t> RNA abundance reflecting active transcriptional programs</a:t>
            </a:r>
          </a:p>
          <a:p>
            <a:pPr lvl="0" indent="0" marL="0">
              <a:buNone/>
            </a:pPr>
            <a:r>
              <a:rPr b="1"/>
              <a:t>Common technologies:</a:t>
            </a:r>
          </a:p>
          <a:p>
            <a:pPr lvl="0"/>
            <a:r>
              <a:rPr/>
              <a:t>Bulk RNA-seq</a:t>
            </a:r>
          </a:p>
          <a:p>
            <a:pPr lvl="0"/>
            <a:r>
              <a:rPr/>
              <a:t>Single-cell RNA-seq</a:t>
            </a:r>
          </a:p>
          <a:p>
            <a:pPr lvl="0"/>
            <a:r>
              <a:rPr/>
              <a:t>Spatial transcriptomics</a:t>
            </a:r>
          </a:p>
        </p:txBody>
      </p:sp>
      <p:pic>
        <p:nvPicPr>
          <p:cNvPr descr="figures/transcriptomics-technologies.png" id="0" name="Picture 1"/>
          <p:cNvPicPr>
            <a:picLocks noGrp="1" noChangeAspect="1"/>
          </p:cNvPicPr>
          <p:nvPr/>
        </p:nvPicPr>
        <p:blipFill>
          <a:blip r:embed="rId3"/>
          <a:stretch>
            <a:fillRect/>
          </a:stretch>
        </p:blipFill>
        <p:spPr bwMode="auto">
          <a:xfrm>
            <a:off x="4660900" y="1193800"/>
            <a:ext cx="4025900" cy="33909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Bioinformatics: Multi-Omics Integration</dc:title>
  <dc:creator>Bioinformatics Journal Club</dc:creator>
  <cp:keywords/>
  <dcterms:created xsi:type="dcterms:W3CDTF">2026-02-05T12:47:29Z</dcterms:created>
  <dcterms:modified xsi:type="dcterms:W3CDTF">2026-02-05T12:47:29Z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xecute">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lide-number">
    <vt:lpwstr>True</vt:lpwstr>
  </property>
  <property fmtid="{D5CDD505-2E9C-101B-9397-08002B2CF9AE}" pid="11" name="subtitle">
    <vt:lpwstr>Session 1: Foundations for Understanding Multi-Omics Research</vt:lpwstr>
  </property>
  <property fmtid="{D5CDD505-2E9C-101B-9397-08002B2CF9AE}" pid="12" name="toc-title">
    <vt:lpwstr>Table of contents</vt:lpwstr>
  </property>
</Properties>
</file>